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26" r:id="rId3"/>
    <p:sldId id="257" r:id="rId4"/>
    <p:sldId id="264" r:id="rId5"/>
    <p:sldId id="267" r:id="rId6"/>
    <p:sldId id="269" r:id="rId7"/>
    <p:sldId id="271" r:id="rId8"/>
    <p:sldId id="272" r:id="rId9"/>
    <p:sldId id="278" r:id="rId10"/>
    <p:sldId id="285" r:id="rId11"/>
    <p:sldId id="336" r:id="rId12"/>
    <p:sldId id="332" r:id="rId13"/>
    <p:sldId id="335" r:id="rId14"/>
    <p:sldId id="334" r:id="rId15"/>
    <p:sldId id="339" r:id="rId16"/>
    <p:sldId id="337" r:id="rId17"/>
    <p:sldId id="338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3370" autoAdjust="0"/>
  </p:normalViewPr>
  <p:slideViewPr>
    <p:cSldViewPr snapToGrid="0">
      <p:cViewPr varScale="1">
        <p:scale>
          <a:sx n="107" d="100"/>
          <a:sy n="107" d="100"/>
        </p:scale>
        <p:origin x="70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EC59F5-5AA7-4987-9BF1-0BEC535F9FC5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7C56BA-3095-4EFB-B3FD-EE89EACDD7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979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7C56BA-3095-4EFB-B3FD-EE89EACDD73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382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C22A4-F64E-488A-89E9-6A0EF6B882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7C039F9-130F-421F-90BD-3C665AD80E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3F73F6-DC02-4553-A4A4-5EB8776AE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ECE2-E09B-4C8D-86A4-622A8A66B1DD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180AB1-D2B4-4F75-98DE-EABBFCD0E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80B0DC-3F5B-4910-94B0-9C139DA68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48100-E43D-4D15-AE5E-92305BFE9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60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E15F95-BFCE-4D52-873D-78566EDC1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5B68FF-DB1E-46AA-B295-F362D67258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0D89DC-8325-40F2-8A1F-7C5D2B214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ECE2-E09B-4C8D-86A4-622A8A66B1DD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E61FBF-EDBC-43DE-99EF-287836667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E0D6EE-0BBB-463E-80F8-1F2278E32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48100-E43D-4D15-AE5E-92305BFE9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61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233CC63-83CC-4391-BB3A-41E86050C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B53698-A8FB-422C-9C6E-CE00C91668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ECBB43-4EF9-4A95-9BDA-E1B1DC263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ECE2-E09B-4C8D-86A4-622A8A66B1DD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BD9E68-366B-493F-ADCD-68DB88470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FBC323-5081-4CC6-B507-B5A2C8D20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48100-E43D-4D15-AE5E-92305BFE9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74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1207BA-36D3-485A-BFC3-0F441CE64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5BAC90-39DF-41CA-A559-3E76473B22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D6E36F-1BDD-44CC-9487-051506A50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ECE2-E09B-4C8D-86A4-622A8A66B1DD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27705E-1526-46BE-8DB2-B56752F5B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76B32A-A175-4E76-BDF2-18FEFED36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48100-E43D-4D15-AE5E-92305BFE9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904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02EF48-FF7E-4B88-AC74-98418447F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A4F30BF-567A-4C02-BABD-51AD4C718F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2F6E69-B7CF-43B9-8DF6-7E2C30FD3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ECE2-E09B-4C8D-86A4-622A8A66B1DD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5E28D9-0D09-4E96-AC3B-8B1DEEB78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A12294-0880-412D-A597-5FEE5B34B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48100-E43D-4D15-AE5E-92305BFE9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569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410475-4016-4464-A09D-B8310AD60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334CFB-C0C0-472A-B068-64F7DC3B73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3ED4757-A219-4B9A-A1A3-EBF2AF5A18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0B2289-D9B1-4466-919F-1D486F4D5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ECE2-E09B-4C8D-86A4-622A8A66B1DD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CA0D5E-3E83-432A-A2E8-B156CE4CD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700DAF-2D2F-4F8B-B02D-9ACA7F9E7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48100-E43D-4D15-AE5E-92305BFE9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500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BE95D1-B3FE-4C38-BAC4-C11186938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D303705-89A0-4560-B411-C72E3B8A7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1CC969-35BC-4E48-B9E1-81EB9924D5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0C19FDA-B1D2-4F48-A4A9-F7BE58345D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6AEF6D8-EF98-49B2-9E4E-0E8F0B3049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262A21A-21BF-40C5-94AC-4CA117FFA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ECE2-E09B-4C8D-86A4-622A8A66B1DD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01B8311-A7BB-4369-A2C5-CCCD646C1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4A4CB4D-A01A-4335-9752-DC70D9324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48100-E43D-4D15-AE5E-92305BFE9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224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60E54A-6ED6-4FE8-A41B-9B9DBDFC0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24675AD-8F98-4555-9232-5A1883CC6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ECE2-E09B-4C8D-86A4-622A8A66B1DD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640C0F2-2968-428C-962D-AA919412A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6172506-3A7B-4C96-9A57-E5A64EFCC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48100-E43D-4D15-AE5E-92305BFE9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561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6E0F43A-867E-47FE-BF04-0BB1E6E80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ECE2-E09B-4C8D-86A4-622A8A66B1DD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1DF70ED-E6DC-43C8-9D54-51FB6A0A6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62B8FF6-188E-47B1-9084-61AEC166A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48100-E43D-4D15-AE5E-92305BFE9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214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F2EA53-33BD-4DDD-8608-E91A80D81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B8FB50-8B92-49A7-9F1C-34C65E9FD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7144A1C-3F75-4119-8148-B800219DB3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F8931A-430A-4C95-8C6A-70BE3E5AB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ECE2-E09B-4C8D-86A4-622A8A66B1DD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0290363-3F88-4817-A66D-2CFBC67EE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B67EB8-3CA8-4F0D-860A-784FFC17A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48100-E43D-4D15-AE5E-92305BFE9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700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1A2DEF-840F-4CC8-9395-D9CF0139E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D9710FB-552D-4E3D-8B5A-120A8A1371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510FF44-1580-4F99-8A75-A7EAE13468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0397AD-FC9A-4A86-A326-230C0FBB1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CECE2-E09B-4C8D-86A4-622A8A66B1DD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552604-B51F-4E57-9AB0-5D97A69CC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8FF1BD-20E6-4AEE-91CA-BA344ED3D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48100-E43D-4D15-AE5E-92305BFE9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906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3000">
              <a:schemeClr val="bg1"/>
            </a:gs>
            <a:gs pos="88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FF0DA8-C1CD-469B-8A62-166BD53EB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62E6783-FC4C-4DE9-987C-F5004D6A46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C7780F-2A88-47F4-8678-467B4D3010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CECE2-E09B-4C8D-86A4-622A8A66B1DD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D272F3-D140-42AE-93D8-801EB8D6D7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A766FE-DF4A-48D3-8BB0-D55894C772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48100-E43D-4D15-AE5E-92305BFE9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191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0.png"/><Relationship Id="rId5" Type="http://schemas.openxmlformats.org/officeDocument/2006/relationships/image" Target="../media/image31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273EA6-58A5-4F5D-9098-454765C874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94619"/>
            <a:ext cx="9144000" cy="1118455"/>
          </a:xfrm>
        </p:spPr>
        <p:txBody>
          <a:bodyPr>
            <a:normAutofit fontScale="90000"/>
          </a:bodyPr>
          <a:lstStyle/>
          <a:p>
            <a:r>
              <a:rPr lang="en-US" dirty="0"/>
              <a:t>The exact solutions in cosmological models based on  the Teleparallel Gravity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AE26799-DBE9-484E-AC28-00CF587182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6542" y="5655212"/>
            <a:ext cx="9144000" cy="854612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Eugene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Dentsel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Bauman Moscow State Technical University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580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1865EFC0-649A-4DEE-944B-FCAB0FE09A3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012874" y="-197583"/>
                <a:ext cx="10515600" cy="1325563"/>
              </a:xfrm>
            </p:spPr>
            <p:txBody>
              <a:bodyPr/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cosmology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Заголовок 1">
                <a:extLst>
                  <a:ext uri="{FF2B5EF4-FFF2-40B4-BE49-F238E27FC236}">
                    <a16:creationId xmlns:a16="http://schemas.microsoft.com/office/drawing/2014/main" id="{1865EFC0-649A-4DEE-944B-FCAB0FE09A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12874" y="-197583"/>
                <a:ext cx="10515600" cy="132556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72B0106-ED02-4DE1-B53B-3FFE157FB919}"/>
                  </a:ext>
                </a:extLst>
              </p:cNvPr>
              <p:cNvSpPr txBox="1"/>
              <p:nvPr/>
            </p:nvSpPr>
            <p:spPr>
              <a:xfrm>
                <a:off x="925537" y="945100"/>
                <a:ext cx="1034092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Methods of adding the dark matter sector.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extended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-&gt;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gravitation with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Lagrangian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as the non-linear function of scalar curvature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modified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-&gt;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Lagrangian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as the non-linear function of torsion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72B0106-ED02-4DE1-B53B-3FFE157FB9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537" y="945100"/>
                <a:ext cx="10340926" cy="923330"/>
              </a:xfrm>
              <a:prstGeom prst="rect">
                <a:avLst/>
              </a:prstGeom>
              <a:blipFill>
                <a:blip r:embed="rId3"/>
                <a:stretch>
                  <a:fillRect l="-531" t="-3289" b="-92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83D8EE1-3E63-47BE-A61C-7D5CD847CB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294" y="2270663"/>
            <a:ext cx="4216678" cy="104931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DE151A2-2DAB-4E77-8E0A-AAA6D9D46F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537" y="3504951"/>
            <a:ext cx="4663893" cy="126736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D50B937-D986-4960-9923-3371925505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5537" y="4986570"/>
            <a:ext cx="4200924" cy="84018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1C38204-386E-406C-B4B7-5EB93AF599A4}"/>
              </a:ext>
            </a:extLst>
          </p:cNvPr>
          <p:cNvSpPr txBox="1"/>
          <p:nvPr/>
        </p:nvSpPr>
        <p:spPr>
          <a:xfrm>
            <a:off x="7065541" y="5221996"/>
            <a:ext cx="4403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FRW metric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55B162B-2F5D-43CD-92A2-D1C113779C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7069" y="2270663"/>
            <a:ext cx="5155258" cy="9233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0D19171-656C-454E-BE2B-084742225D9C}"/>
                  </a:ext>
                </a:extLst>
              </p:cNvPr>
              <p:cNvSpPr txBox="1"/>
              <p:nvPr/>
            </p:nvSpPr>
            <p:spPr>
              <a:xfrm>
                <a:off x="6835826" y="3477555"/>
                <a:ext cx="4430637" cy="997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pressure, energy density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four velocity of the matter fluid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𝜌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𝜇𝜈</m:t>
                        </m:r>
                      </m:sup>
                    </m:sSubSup>
                  </m:oMath>
                </a14:m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superpotential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0D19171-656C-454E-BE2B-084742225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826" y="3477555"/>
                <a:ext cx="4430637" cy="997324"/>
              </a:xfrm>
              <a:prstGeom prst="rect">
                <a:avLst/>
              </a:prstGeom>
              <a:blipFill>
                <a:blip r:embed="rId8"/>
                <a:stretch>
                  <a:fillRect l="-1100" t="-3049" b="-48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0474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25FB7C-58BE-4EB6-ADB1-8CA4C7F2F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690689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Generalized scalar-torsion gravity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26E68E8-79C4-40AD-A972-6E5AA81EEB42}"/>
                  </a:ext>
                </a:extLst>
              </p:cNvPr>
              <p:cNvSpPr txBox="1"/>
              <p:nvPr/>
            </p:nvSpPr>
            <p:spPr>
              <a:xfrm>
                <a:off x="379827" y="1690689"/>
                <a:ext cx="4220308" cy="2029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𝜙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𝑝𝑙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26E68E8-79C4-40AD-A972-6E5AA81EEB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827" y="1690689"/>
                <a:ext cx="4220308" cy="202991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D6D8AA25-2639-407C-8BFA-F9A5FFAB820E}"/>
              </a:ext>
            </a:extLst>
          </p:cNvPr>
          <p:cNvSpPr txBox="1"/>
          <p:nvPr/>
        </p:nvSpPr>
        <p:spPr>
          <a:xfrm>
            <a:off x="4679854" y="1809054"/>
            <a:ext cx="48111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general action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D1CB284-E92A-4233-A8CC-C762386607D4}"/>
                  </a:ext>
                </a:extLst>
              </p:cNvPr>
              <p:cNvSpPr txBox="1"/>
              <p:nvPr/>
            </p:nvSpPr>
            <p:spPr>
              <a:xfrm>
                <a:off x="379827" y="3866413"/>
                <a:ext cx="6098344" cy="782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sz="200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pt-BR" sz="2000" i="1" dirty="0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  <m:sup>
                        <m:r>
                          <a:rPr lang="pt-BR" sz="200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</m:sSubSup>
                    <m:r>
                      <a:rPr lang="pt-BR" sz="200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pt-BR" sz="2000" i="1" dirty="0" smtClean="0">
                        <a:latin typeface="Cambria Math" panose="02040503050406030204" pitchFamily="18" charset="0"/>
                      </a:rPr>
                      <m:t>𝑑𝑖𝑎𝑔</m:t>
                    </m:r>
                    <m:r>
                      <a:rPr lang="pt-BR" sz="2000" i="1" dirty="0" smtClean="0">
                        <a:latin typeface="Cambria Math" panose="02040503050406030204" pitchFamily="18" charset="0"/>
                      </a:rPr>
                      <m:t>(1,</m:t>
                    </m:r>
                    <m:r>
                      <a:rPr lang="pt-BR" sz="20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pt-BR" sz="20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pt-BR" sz="20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pt-BR" sz="20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pt-BR" sz="20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pt-BR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0" i="1" dirty="0">
                    <a:latin typeface="Cambria Math" panose="02040503050406030204" pitchFamily="18" charset="0"/>
                  </a:rPr>
                  <a:t> corresponds to FRW metric: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p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D1CB284-E92A-4233-A8CC-C762386607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827" y="3866413"/>
                <a:ext cx="6098344" cy="782330"/>
              </a:xfrm>
              <a:prstGeom prst="rect">
                <a:avLst/>
              </a:prstGeom>
              <a:blipFill>
                <a:blip r:embed="rId3"/>
                <a:stretch>
                  <a:fillRect t="-3876" b="-46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B801427A-243F-40A5-B9F6-73741DD531CF}"/>
              </a:ext>
            </a:extLst>
          </p:cNvPr>
          <p:cNvSpPr txBox="1"/>
          <p:nvPr/>
        </p:nvSpPr>
        <p:spPr>
          <a:xfrm>
            <a:off x="4804115" y="2501552"/>
            <a:ext cx="63937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standard formulation of teleparallel gravity there is no Lorentz covariance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E257218-D75F-481F-8ED2-DD5D0D42340A}"/>
                  </a:ext>
                </a:extLst>
              </p:cNvPr>
              <p:cNvSpPr txBox="1"/>
              <p:nvPr/>
            </p:nvSpPr>
            <p:spPr>
              <a:xfrm>
                <a:off x="492370" y="5064369"/>
                <a:ext cx="11408898" cy="10793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For TG,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∼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local invariance is restored.</a:t>
                </a:r>
              </a:p>
              <a:p>
                <a:pPr algn="just"/>
                <a:r>
                  <a:rPr lang="en-US" sz="2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For MTG the variation of the action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subHide m:val="on"/>
                        <m:sup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𝑥𝑒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𝜇𝜈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sup>
                        </m:sSubSup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𝜇𝜈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leads to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𝜌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≠0→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a set of six equations for six additional degrees of freedom, due to violation of local Lorentz symmetry</a:t>
                </a:r>
                <a:endParaRPr lang="ru-RU" sz="24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E257218-D75F-481F-8ED2-DD5D0D4234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370" y="5064369"/>
                <a:ext cx="11408898" cy="1079398"/>
              </a:xfrm>
              <a:prstGeom prst="rect">
                <a:avLst/>
              </a:prstGeom>
              <a:blipFill>
                <a:blip r:embed="rId4"/>
                <a:stretch>
                  <a:fillRect l="-588" t="-28814" r="-534" b="-536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117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86E89D-2704-4145-A319-785BC2E6A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486" y="-307559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Cosmological</a:t>
            </a:r>
            <a:r>
              <a:rPr lang="en-US" dirty="0"/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608723E-67C2-4E27-84A2-9CC5B1D0CE9E}"/>
                  </a:ext>
                </a:extLst>
              </p:cNvPr>
              <p:cNvSpPr txBox="1"/>
              <p:nvPr/>
            </p:nvSpPr>
            <p:spPr>
              <a:xfrm>
                <a:off x="1042182" y="216516"/>
                <a:ext cx="10044332" cy="62728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400" b="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b="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Background equations</a:t>
                </a:r>
              </a:p>
              <a:p>
                <a:pPr algn="ctr"/>
                <a:endParaRPr lang="en-US" sz="2400" b="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−2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  <m:r>
                                <m:rPr>
                                  <m:nor/>
                                </m:rPr>
                                <a:rPr lang="en-US" sz="2400" dirty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−2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acc>
                                <m:accPr>
                                  <m:chr m:val="̇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acc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acc>
                                <m:accPr>
                                  <m:chr m:val="̇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  <m:r>
                                <m:rPr>
                                  <m:nor/>
                                </m:rPr>
                                <a:rPr lang="ru-RU" sz="2400" dirty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acc>
                                <m:accPr>
                                  <m:chr m:val="̇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acc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d>
                              <m:acc>
                                <m:accPr>
                                  <m:chr m:val="̈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acc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  <m:r>
                                <m:rPr>
                                  <m:nor/>
                                </m:rPr>
                                <a:rPr lang="en-US" sz="2400" dirty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br>
                  <a:rPr lang="en-US" sz="2400" b="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̇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Hubble rate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=6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̇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acc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𝑠𝑐𝑎𝑙𝑒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𝑓𝑎𝑐𝑡𝑜𝑟</m:t>
                    </m:r>
                  </m:oMath>
                </a14:m>
                <a:endPara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′′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𝜏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𝑣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 the </a:t>
                </a:r>
                <a:r>
                  <a:rPr lang="en-US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Mukhanov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Sasaki equation</a:t>
                </a:r>
                <a:b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the canonically-normalized </a:t>
                </a:r>
                <a:r>
                  <a:rPr lang="en-US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Mukhanov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variable</a:t>
                </a:r>
              </a:p>
              <a:p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𝑎𝐻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at first order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𝑎𝐻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≈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</m:rad>
                      </m:den>
                    </m:f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𝑎𝐻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̃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</m:acc>
                      </m:sup>
                    </m:sSup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608723E-67C2-4E27-84A2-9CC5B1D0CE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182" y="216516"/>
                <a:ext cx="10044332" cy="6272807"/>
              </a:xfrm>
              <a:prstGeom prst="rect">
                <a:avLst/>
              </a:prstGeom>
              <a:blipFill>
                <a:blip r:embed="rId2"/>
                <a:stretch>
                  <a:fillRect l="-9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id="{11DB27E2-E467-4CCC-A65C-4CC2B15BDC0E}"/>
              </a:ext>
            </a:extLst>
          </p:cNvPr>
          <p:cNvSpPr/>
          <p:nvPr/>
        </p:nvSpPr>
        <p:spPr>
          <a:xfrm>
            <a:off x="3964745" y="6002941"/>
            <a:ext cx="1617784" cy="241209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5FC1CB7-61DB-4E39-883C-CACACBB3D748}"/>
                  </a:ext>
                </a:extLst>
              </p:cNvPr>
              <p:cNvSpPr txBox="1"/>
              <p:nvPr/>
            </p:nvSpPr>
            <p:spPr>
              <a:xfrm>
                <a:off x="5748998" y="5799449"/>
                <a:ext cx="1831145" cy="6481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|"/>
                          <m:endChr m:val="|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5FC1CB7-61DB-4E39-883C-CACACBB3D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8998" y="5799449"/>
                <a:ext cx="1831145" cy="6481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673E93B1-2500-44E5-A286-DCB194013211}"/>
              </a:ext>
            </a:extLst>
          </p:cNvPr>
          <p:cNvSpPr txBox="1"/>
          <p:nvPr/>
        </p:nvSpPr>
        <p:spPr>
          <a:xfrm>
            <a:off x="7777089" y="5909367"/>
            <a:ext cx="33094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scalar power spectrum of curvature perturbation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6321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56F26-4801-4F18-9EEA-2391484B5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043" y="-340789"/>
            <a:ext cx="8910711" cy="1196389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Slow-roll parameters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3ABDD2C-1D3B-4532-BCA4-63D58BD4B981}"/>
                  </a:ext>
                </a:extLst>
              </p:cNvPr>
              <p:cNvSpPr txBox="1"/>
              <p:nvPr/>
            </p:nvSpPr>
            <p:spPr>
              <a:xfrm>
                <a:off x="1852246" y="577129"/>
                <a:ext cx="7666892" cy="7504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̇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b="0" i="0" dirty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 dirty="0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de-DE" sz="2400" i="1" dirty="0" smtClean="0">
                            <a:latin typeface="Cambria Math" panose="02040503050406030204" pitchFamily="18" charset="0"/>
                          </a:rPr>
                          <m:t>𝑃𝑋</m:t>
                        </m:r>
                      </m:sub>
                    </m:sSub>
                    <m:r>
                      <a:rPr lang="de-DE" sz="2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2400" i="1" dirty="0">
                        <a:latin typeface="Cambria Math" panose="02040503050406030204" pitchFamily="18" charset="0"/>
                      </a:rPr>
                      <m:t>= −</m:t>
                    </m:r>
                    <m:f>
                      <m:f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400" i="1" dirty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de-DE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  <m:r>
                          <a:rPr lang="de-DE" sz="2400" i="1" dirty="0">
                            <a:latin typeface="Cambria Math" panose="02040503050406030204" pitchFamily="18" charset="0"/>
                          </a:rPr>
                          <m:t>𝑋</m:t>
                        </m:r>
                      </m:num>
                      <m:den>
                        <m:r>
                          <a:rPr lang="de-DE" sz="2400" i="1" dirty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2400" i="1" dirty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de-DE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de-DE" sz="2400" i="1" dirty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 dirty="0" err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sSub>
                              <m:sSubPr>
                                <m:ctrlPr>
                                  <a:rPr lang="ru-RU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  <m:r>
                              <a:rPr lang="ru-RU" sz="2400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dirty="0"/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 dirty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,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𝑃𝑋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sub>
                    </m:sSub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3ABDD2C-1D3B-4532-BCA4-63D58BD4B9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2246" y="577129"/>
                <a:ext cx="7666892" cy="7504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30C6C0D1-E7D0-4DDD-A3DC-B1F79BB758E8}"/>
              </a:ext>
            </a:extLst>
          </p:cNvPr>
          <p:cNvSpPr txBox="1">
            <a:spLocks/>
          </p:cNvSpPr>
          <p:nvPr/>
        </p:nvSpPr>
        <p:spPr>
          <a:xfrm>
            <a:off x="3032760" y="1110736"/>
            <a:ext cx="66036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Perturbation parameters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FDC2E14-D7C8-4EBE-9A7A-3EDEE082401F}"/>
                  </a:ext>
                </a:extLst>
              </p:cNvPr>
              <p:cNvSpPr txBox="1"/>
              <p:nvPr/>
            </p:nvSpPr>
            <p:spPr>
              <a:xfrm>
                <a:off x="131886" y="4945868"/>
                <a:ext cx="11211365" cy="1460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−1=</m:t>
                    </m:r>
                    <m:sSub>
                      <m:sSubPr>
                        <m:ctrlPr>
                          <a:rPr lang="ru-RU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𝑑𝑙𝑛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func>
                                  <m:func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func>
                              </m:den>
                            </m:f>
                          </m:e>
                        </m:d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𝑎𝐻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=−2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𝑎𝐻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scale-dependence of the scalar power spectrum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=8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tensor-to-scalar ratio for s=4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FDC2E14-D7C8-4EBE-9A7A-3EDEE08240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86" y="4945868"/>
                <a:ext cx="11211365" cy="1460785"/>
              </a:xfrm>
              <a:prstGeom prst="rect">
                <a:avLst/>
              </a:prstGeom>
              <a:blipFill>
                <a:blip r:embed="rId3"/>
                <a:stretch>
                  <a:fillRect l="-598" b="-1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46523CB-AC9E-473F-9AFD-A4D674196186}"/>
                  </a:ext>
                </a:extLst>
              </p:cNvPr>
              <p:cNvSpPr txBox="1"/>
              <p:nvPr/>
            </p:nvSpPr>
            <p:spPr>
              <a:xfrm>
                <a:off x="0" y="2337278"/>
                <a:ext cx="12060114" cy="28377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𝑠𝑘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000" dirty="0"/>
                  <a:t>  the scalar power spectrum of curvature perturbation at the time of  crossing  the Hubble radius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𝑠𝑘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𝑎𝐻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𝑎𝐻</m:t>
                        </m:r>
                      </m:e>
                    </m:d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𝑃𝑋</m:t>
                        </m:r>
                      </m:num>
                      <m:den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dirty="0"/>
                  <a:t>   </a:t>
                </a:r>
              </a:p>
              <a:p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𝑓𝑋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𝑃𝑋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</m:sSub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̇"/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𝐻</m:t>
                                        </m:r>
                                      </m:e>
                                    </m:acc>
                                  </m:sub>
                                </m:sSub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en-US" sz="2000" dirty="0"/>
                  <a:t>,  	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̇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𝐻𝑃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̈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acc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acc>
                          <m:accPr>
                            <m:chr m:val="̇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acc>
                      </m:den>
                    </m:f>
                  </m:oMath>
                </a14:m>
                <a:endParaRPr lang="en-US" sz="2000" dirty="0"/>
              </a:p>
              <a:p>
                <a:pPr algn="ctr"/>
                <a:r>
                  <a:rPr lang="en-US" sz="2000" dirty="0"/>
                  <a:t> </a:t>
                </a:r>
                <a:br>
                  <a:rPr lang="en-US" sz="2000" dirty="0"/>
                </a:br>
                <a:endParaRPr lang="en-US" sz="2000" dirty="0"/>
              </a:p>
              <a:p>
                <a:pPr algn="ctr"/>
                <a:endParaRPr lang="ru-RU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46523CB-AC9E-473F-9AFD-A4D6741961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337278"/>
                <a:ext cx="12060114" cy="2837765"/>
              </a:xfrm>
              <a:prstGeom prst="rect">
                <a:avLst/>
              </a:prstGeom>
              <a:blipFill>
                <a:blip r:embed="rId4"/>
                <a:stretch>
                  <a:fillRect l="-5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5990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7FF644-7B83-41D3-A7E5-93D4B0A71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737" y="-340287"/>
            <a:ext cx="4605997" cy="13255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Exact solutions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C7229FE-3653-431C-BD0F-671B9F00F990}"/>
                  </a:ext>
                </a:extLst>
              </p:cNvPr>
              <p:cNvSpPr txBox="1"/>
              <p:nvPr/>
            </p:nvSpPr>
            <p:spPr>
              <a:xfrm>
                <a:off x="717452" y="1624297"/>
                <a:ext cx="3285978" cy="478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C7229FE-3653-431C-BD0F-671B9F00F9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452" y="1624297"/>
                <a:ext cx="3285978" cy="478785"/>
              </a:xfrm>
              <a:prstGeom prst="rect">
                <a:avLst/>
              </a:prstGeom>
              <a:blipFill>
                <a:blip r:embed="rId2"/>
                <a:stretch>
                  <a:fillRect t="-2532" b="-164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81855448-E286-472D-954D-6F402CF1D13E}"/>
              </a:ext>
            </a:extLst>
          </p:cNvPr>
          <p:cNvSpPr/>
          <p:nvPr/>
        </p:nvSpPr>
        <p:spPr>
          <a:xfrm>
            <a:off x="4149970" y="1624297"/>
            <a:ext cx="2152356" cy="478785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E6E3A02-3A52-4864-B52C-9D65AE48130A}"/>
                  </a:ext>
                </a:extLst>
              </p:cNvPr>
              <p:cNvSpPr txBox="1"/>
              <p:nvPr/>
            </p:nvSpPr>
            <p:spPr>
              <a:xfrm>
                <a:off x="5843955" y="985276"/>
                <a:ext cx="5584874" cy="2182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equations of motion: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−3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rad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acc>
                            <m:accPr>
                              <m:chr m:val="̇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E6E3A02-3A52-4864-B52C-9D65AE4813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3955" y="985276"/>
                <a:ext cx="5584874" cy="2182842"/>
              </a:xfrm>
              <a:prstGeom prst="rect">
                <a:avLst/>
              </a:prstGeom>
              <a:blipFill>
                <a:blip r:embed="rId3"/>
                <a:stretch>
                  <a:fillRect t="-22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562B84A-62AA-41A5-9F13-07F555F2834B}"/>
                  </a:ext>
                </a:extLst>
              </p:cNvPr>
              <p:cNvSpPr txBox="1"/>
              <p:nvPr/>
            </p:nvSpPr>
            <p:spPr>
              <a:xfrm>
                <a:off x="1844038" y="3346083"/>
                <a:ext cx="7132320" cy="1692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Physical constraints:</a:t>
                </a:r>
                <a:b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&lt;0.065</m:t>
                      </m:r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=0.9663±0.0041</m:t>
                      </m:r>
                    </m:oMath>
                  </m:oMathPara>
                </a14:m>
                <a:endParaRPr lang="en-US" sz="20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=2.1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−9</m:t>
                          </m:r>
                        </m:sup>
                      </m:sSup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=60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the number of e-folds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562B84A-62AA-41A5-9F13-07F555F283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4038" y="3346083"/>
                <a:ext cx="7132320" cy="1692771"/>
              </a:xfrm>
              <a:prstGeom prst="rect">
                <a:avLst/>
              </a:prstGeom>
              <a:blipFill>
                <a:blip r:embed="rId4"/>
                <a:stretch>
                  <a:fillRect t="-2878" b="-53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7B16756-E1BB-4909-99C9-A317D083604D}"/>
                  </a:ext>
                </a:extLst>
              </p:cNvPr>
              <p:cNvSpPr txBox="1"/>
              <p:nvPr/>
            </p:nvSpPr>
            <p:spPr>
              <a:xfrm>
                <a:off x="281354" y="5233703"/>
                <a:ext cx="3370383" cy="658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7B16756-E1BB-4909-99C9-A317D08360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354" y="5233703"/>
                <a:ext cx="3370383" cy="6587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id="{C441646A-D28E-400A-9791-2933700AC0CB}"/>
              </a:ext>
            </a:extLst>
          </p:cNvPr>
          <p:cNvSpPr/>
          <p:nvPr/>
        </p:nvSpPr>
        <p:spPr>
          <a:xfrm>
            <a:off x="2870981" y="5414034"/>
            <a:ext cx="780756" cy="25370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DAAD2C8-7FD3-4AC9-8175-BD9FA7D6313C}"/>
                  </a:ext>
                </a:extLst>
              </p:cNvPr>
              <p:cNvSpPr txBox="1"/>
              <p:nvPr/>
            </p:nvSpPr>
            <p:spPr>
              <a:xfrm>
                <a:off x="3698634" y="5356219"/>
                <a:ext cx="15275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DAAD2C8-7FD3-4AC9-8175-BD9FA7D631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8634" y="5356219"/>
                <a:ext cx="1527514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122EC51F-C08C-4932-9B02-E6CB5C715CB9}"/>
              </a:ext>
            </a:extLst>
          </p:cNvPr>
          <p:cNvSpPr/>
          <p:nvPr/>
        </p:nvSpPr>
        <p:spPr>
          <a:xfrm>
            <a:off x="5173979" y="5445741"/>
            <a:ext cx="780756" cy="25370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93543E3-826D-455D-A30D-2DC83998BC27}"/>
                  </a:ext>
                </a:extLst>
              </p:cNvPr>
              <p:cNvSpPr txBox="1"/>
              <p:nvPr/>
            </p:nvSpPr>
            <p:spPr>
              <a:xfrm>
                <a:off x="6195648" y="5414034"/>
                <a:ext cx="46892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Numerical solutions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d>
                  </m:oMath>
                </a14:m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93543E3-826D-455D-A30D-2DC83998BC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5648" y="5414034"/>
                <a:ext cx="4689233" cy="400110"/>
              </a:xfrm>
              <a:prstGeom prst="rect">
                <a:avLst/>
              </a:prstGeom>
              <a:blipFill>
                <a:blip r:embed="rId7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1788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6AC2475-8E93-46FB-8ABE-379E74883575}"/>
                  </a:ext>
                </a:extLst>
              </p:cNvPr>
              <p:cNvSpPr txBox="1"/>
              <p:nvPr/>
            </p:nvSpPr>
            <p:spPr>
              <a:xfrm>
                <a:off x="2658793" y="379828"/>
                <a:ext cx="10663311" cy="711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+4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𝑎𝑏</m:t>
                                </m:r>
                              </m:den>
                            </m:f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+4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000" dirty="0"/>
                  <a:t>, 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2000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+4</m:t>
                                </m:r>
                              </m:num>
                              <m:den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𝑎𝑏</m:t>
                                </m:r>
                              </m:den>
                            </m:f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+4</m:t>
                            </m:r>
                          </m:den>
                        </m:f>
                      </m:sup>
                    </m:sSup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6AC2475-8E93-46FB-8ABE-379E748835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793" y="379828"/>
                <a:ext cx="10663311" cy="711220"/>
              </a:xfrm>
              <a:prstGeom prst="rect">
                <a:avLst/>
              </a:prstGeom>
              <a:blipFill>
                <a:blip r:embed="rId2"/>
                <a:stretch>
                  <a:fillRect b="-42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45D7174-1275-4949-BAC8-279B4C97EF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622" y="3724022"/>
            <a:ext cx="11411227" cy="15396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7339C90-B90D-4F8A-8C9D-BC9A59FFC5E6}"/>
                  </a:ext>
                </a:extLst>
              </p:cNvPr>
              <p:cNvSpPr txBox="1"/>
              <p:nvPr/>
            </p:nvSpPr>
            <p:spPr>
              <a:xfrm>
                <a:off x="1740877" y="1891057"/>
                <a:ext cx="6661052" cy="18135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−3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rad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acc>
                            <m:accPr>
                              <m:chr m:val="̇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acc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7339C90-B90D-4F8A-8C9D-BC9A59FFC5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0877" y="1891057"/>
                <a:ext cx="6661052" cy="18135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FE9F3B41-FA6C-435E-8D5C-1EC6C2FE410F}"/>
              </a:ext>
            </a:extLst>
          </p:cNvPr>
          <p:cNvSpPr txBox="1"/>
          <p:nvPr/>
        </p:nvSpPr>
        <p:spPr>
          <a:xfrm>
            <a:off x="4016333" y="1441291"/>
            <a:ext cx="35380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equations of motion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361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483E8AE-2B2B-496E-89C7-728DBE692B81}"/>
                  </a:ext>
                </a:extLst>
              </p:cNvPr>
              <p:cNvSpPr txBox="1"/>
              <p:nvPr/>
            </p:nvSpPr>
            <p:spPr>
              <a:xfrm>
                <a:off x="459545" y="6150114"/>
                <a:ext cx="1127291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The dependence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err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i="1" dirty="0" err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for parameters s =4,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=1,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=100,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=−0.1 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0.036,0,17</m:t>
                        </m:r>
                      </m:e>
                    </m:d>
                  </m:oMath>
                </a14:m>
                <a:r>
                  <a:rPr lang="en-US" sz="2000" dirty="0"/>
                  <a:t>  with constraints on the tensor-to-scalar ratio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0.002</m:t>
                        </m:r>
                      </m:sub>
                    </m:sSub>
                  </m:oMath>
                </a14:m>
                <a:r>
                  <a:rPr lang="en-US" sz="2000" dirty="0"/>
                  <a:t> due to the Planck observations. </a:t>
                </a:r>
                <a:endParaRPr lang="ru-RU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483E8AE-2B2B-496E-89C7-728DBE692B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545" y="6150114"/>
                <a:ext cx="11272910" cy="707886"/>
              </a:xfrm>
              <a:prstGeom prst="rect">
                <a:avLst/>
              </a:prstGeom>
              <a:blipFill>
                <a:blip r:embed="rId2"/>
                <a:stretch>
                  <a:fillRect l="-541" t="-5172" b="-146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8B5B4B5E-7D54-4371-A04C-FDC12F83B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892" y="0"/>
            <a:ext cx="7794155" cy="5964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9570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86501A-BB40-42F9-A387-7F0138A48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163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88A4B84-33C4-4143-86CF-3FC5B1C018CF}"/>
                  </a:ext>
                </a:extLst>
              </p:cNvPr>
              <p:cNvSpPr txBox="1"/>
              <p:nvPr/>
            </p:nvSpPr>
            <p:spPr>
              <a:xfrm>
                <a:off x="604911" y="1392726"/>
                <a:ext cx="10748889" cy="44579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Modified Teleparallel Gravity Theories are reviewed and the generation of primordial </a:t>
                </a:r>
                <a:r>
                  <a:rPr 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fluctuations in generalized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teleparallel scalar-torsion gravity theories is studied.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Lagrangian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density includes an arbitrary function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the torsion scalar and scalar field.</a:t>
                </a:r>
                <a:b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Replacing the kinetic term as the function of time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allows to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contruct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consistent gravity theory with torsion.</a:t>
                </a:r>
                <a:b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Numerical solutions shows,  that for some models based on GR exact cosmological solutions corresponds to the observational constraints.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88A4B84-33C4-4143-86CF-3FC5B1C018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911" y="1392726"/>
                <a:ext cx="10748889" cy="4457952"/>
              </a:xfrm>
              <a:prstGeom prst="rect">
                <a:avLst/>
              </a:prstGeom>
              <a:blipFill>
                <a:blip r:embed="rId2"/>
                <a:stretch>
                  <a:fillRect l="-850" r="-340" b="-21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5570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1778CF-9688-40C7-BA17-12A9BD264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Abstract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61CF3-5E5F-4A93-8705-58C4F9422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828" y="1622914"/>
            <a:ext cx="10973972" cy="4201111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60000"/>
              </a:lnSpc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60000"/>
              </a:lnSpc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Fundamental teleparallel gravity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Metric-affine gravity and tetrad formalism.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60000"/>
              </a:lnSpc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Modified Teleparallel gravity models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Generalised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scalar-torsion gravity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osmological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background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ansatz method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its application to models of inflation.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60000"/>
              </a:lnSpc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646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84893E-0203-4EFE-BB82-41C59266C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-350520"/>
            <a:ext cx="10515600" cy="13255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Relativity Theory (GR)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520464-9807-4BE8-AA73-99F7B8C80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567" y="618047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 precisely describes dynamics  in context of solar system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predicts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Gravitational lensing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Perihelion precession of Mercury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Gravitational waves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Black holes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E0760E6-AA47-42CB-8A52-314AB417C5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74" y="3244334"/>
            <a:ext cx="3628065" cy="31548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0198A2D-7AD6-44B4-88CB-1EEBF68A66AB}"/>
              </a:ext>
            </a:extLst>
          </p:cNvPr>
          <p:cNvSpPr txBox="1"/>
          <p:nvPr/>
        </p:nvSpPr>
        <p:spPr>
          <a:xfrm>
            <a:off x="602567" y="644108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Perihelion precession of Mercury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94A3E22-98E8-4042-A23D-EB54CCC25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870" y="2132910"/>
            <a:ext cx="622855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D1F4D8A-66FC-4205-BEB9-4A2DEF387ED6}"/>
              </a:ext>
            </a:extLst>
          </p:cNvPr>
          <p:cNvSpPr txBox="1"/>
          <p:nvPr/>
        </p:nvSpPr>
        <p:spPr>
          <a:xfrm>
            <a:off x="7076049" y="6399173"/>
            <a:ext cx="3275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Content of the universe (WMAP)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108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DCC06C-F8F3-4BAB-B181-4A5F9FAB5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3" y="-227985"/>
            <a:ext cx="5190979" cy="1592551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Construction principles of GR modifications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418189-4505-4512-8FA6-7A188089EECB}"/>
              </a:ext>
            </a:extLst>
          </p:cNvPr>
          <p:cNvSpPr txBox="1"/>
          <p:nvPr/>
        </p:nvSpPr>
        <p:spPr>
          <a:xfrm>
            <a:off x="337625" y="909385"/>
            <a:ext cx="3882682" cy="1704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“Relativity Principle”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“Equivalence Principle”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“Causality Principle”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“Lorentz Covariance”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626E25-0C71-49E5-96D2-58117888FC19}"/>
              </a:ext>
            </a:extLst>
          </p:cNvPr>
          <p:cNvSpPr txBox="1"/>
          <p:nvPr/>
        </p:nvSpPr>
        <p:spPr>
          <a:xfrm>
            <a:off x="7235483" y="107766"/>
            <a:ext cx="4778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Modification approaches: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EBD5F7-F412-443F-8E1E-13BE9EB5535C}"/>
              </a:ext>
            </a:extLst>
          </p:cNvPr>
          <p:cNvSpPr txBox="1"/>
          <p:nvPr/>
        </p:nvSpPr>
        <p:spPr>
          <a:xfrm>
            <a:off x="5870332" y="974662"/>
            <a:ext cx="6420142" cy="873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Adding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dark sector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right-hand side of Einstein equations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Modifications of gravitational sector, i.e. left-hand side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ED9B1DA-2F6B-4730-941C-99BC321138BF}"/>
                  </a:ext>
                </a:extLst>
              </p:cNvPr>
              <p:cNvSpPr txBox="1"/>
              <p:nvPr/>
            </p:nvSpPr>
            <p:spPr>
              <a:xfrm>
                <a:off x="1973580" y="5806936"/>
                <a:ext cx="2757268" cy="391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metric</a:t>
                </a: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𝜇𝜈</m:t>
                        </m:r>
                      </m:sub>
                    </m:sSub>
                  </m:oMath>
                </a14:m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ED9B1DA-2F6B-4730-941C-99BC321138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3580" y="5806936"/>
                <a:ext cx="2757268" cy="391646"/>
              </a:xfrm>
              <a:prstGeom prst="rect">
                <a:avLst/>
              </a:prstGeom>
              <a:blipFill>
                <a:blip r:embed="rId3"/>
                <a:stretch>
                  <a:fillRect l="-1991" t="-9375" b="-187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B084FB04-9DEA-4197-85F4-E0CBCB2BFE86}"/>
              </a:ext>
            </a:extLst>
          </p:cNvPr>
          <p:cNvGrpSpPr/>
          <p:nvPr/>
        </p:nvGrpSpPr>
        <p:grpSpPr>
          <a:xfrm>
            <a:off x="2339341" y="4412795"/>
            <a:ext cx="7061982" cy="1252024"/>
            <a:chOff x="1828800" y="4654825"/>
            <a:chExt cx="7061982" cy="125202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BF692D9-7F47-4785-9F8D-0B8144953D56}"/>
                </a:ext>
              </a:extLst>
            </p:cNvPr>
            <p:cNvSpPr txBox="1"/>
            <p:nvPr/>
          </p:nvSpPr>
          <p:spPr>
            <a:xfrm>
              <a:off x="4220307" y="4654825"/>
              <a:ext cx="4164037" cy="379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Fundamental variables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2FCBA0A8-D6E9-48E0-9F6E-529DE19DAD1C}"/>
                </a:ext>
              </a:extLst>
            </p:cNvPr>
            <p:cNvCxnSpPr>
              <a:cxnSpLocks/>
              <a:stCxn id="8" idx="1"/>
            </p:cNvCxnSpPr>
            <p:nvPr/>
          </p:nvCxnSpPr>
          <p:spPr>
            <a:xfrm flipH="1">
              <a:off x="1828801" y="4844739"/>
              <a:ext cx="239150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Прямая со стрелкой 9">
              <a:extLst>
                <a:ext uri="{FF2B5EF4-FFF2-40B4-BE49-F238E27FC236}">
                  <a16:creationId xmlns:a16="http://schemas.microsoft.com/office/drawing/2014/main" id="{BF9AF9C5-C22E-424A-9E7C-AFEEAB639D70}"/>
                </a:ext>
              </a:extLst>
            </p:cNvPr>
            <p:cNvCxnSpPr>
              <a:cxnSpLocks/>
            </p:cNvCxnSpPr>
            <p:nvPr/>
          </p:nvCxnSpPr>
          <p:spPr>
            <a:xfrm>
              <a:off x="1828800" y="4844739"/>
              <a:ext cx="0" cy="10621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E113D108-3CB9-4376-9A87-5AE54C11595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08763" y="4865388"/>
              <a:ext cx="2082019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>
              <a:extLst>
                <a:ext uri="{FF2B5EF4-FFF2-40B4-BE49-F238E27FC236}">
                  <a16:creationId xmlns:a16="http://schemas.microsoft.com/office/drawing/2014/main" id="{2424FA6A-FC5E-4DF7-927E-EFAFA6CC6ADF}"/>
                </a:ext>
              </a:extLst>
            </p:cNvPr>
            <p:cNvCxnSpPr>
              <a:cxnSpLocks/>
            </p:cNvCxnSpPr>
            <p:nvPr/>
          </p:nvCxnSpPr>
          <p:spPr>
            <a:xfrm>
              <a:off x="8890782" y="4865388"/>
              <a:ext cx="0" cy="10414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E1D38C8-1049-4C5E-8B27-22EE6E3DB915}"/>
                  </a:ext>
                </a:extLst>
              </p:cNvPr>
              <p:cNvSpPr txBox="1"/>
              <p:nvPr/>
            </p:nvSpPr>
            <p:spPr>
              <a:xfrm>
                <a:off x="8370458" y="5925289"/>
                <a:ext cx="2757268" cy="699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coefficien𝑡𝑠 𝑜𝑓 𝑎𝑛 𝑎𝑓𝑓𝑖𝑛𝑒 𝑐𝑜𝑛𝑛𝑒𝑐𝑡𝑖𝑜𝑛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Г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𝜇𝜈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sup>
                    </m:sSubSup>
                  </m:oMath>
                </a14:m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E1D38C8-1049-4C5E-8B27-22EE6E3DB9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0458" y="5925289"/>
                <a:ext cx="2757268" cy="699230"/>
              </a:xfrm>
              <a:prstGeom prst="rect">
                <a:avLst/>
              </a:prstGeom>
              <a:blipFill>
                <a:blip r:embed="rId4"/>
                <a:stretch>
                  <a:fillRect l="-1770" t="-6087" b="-69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A2887E0A-99A4-4BF1-BF7F-0737E8A099F9}"/>
              </a:ext>
            </a:extLst>
          </p:cNvPr>
          <p:cNvSpPr txBox="1">
            <a:spLocks/>
          </p:cNvSpPr>
          <p:nvPr/>
        </p:nvSpPr>
        <p:spPr>
          <a:xfrm>
            <a:off x="838200" y="322398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Metric-affine Gravity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441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7CC360-E291-4CBC-A261-B925B5AB5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08" y="0"/>
            <a:ext cx="11957539" cy="1139482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Characteristic tensors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33C3C9A-DB2E-41C9-ABF4-60E44C44F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142" y="4058530"/>
            <a:ext cx="8214730" cy="259089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86A56A1-D98C-4728-A81E-3B1E3D09E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142" y="1139482"/>
            <a:ext cx="3685141" cy="26695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E08940-104A-4111-A0F3-998A15995E0D}"/>
              </a:ext>
            </a:extLst>
          </p:cNvPr>
          <p:cNvSpPr txBox="1"/>
          <p:nvPr/>
        </p:nvSpPr>
        <p:spPr>
          <a:xfrm>
            <a:off x="4161283" y="2085481"/>
            <a:ext cx="7810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pictorial view of the breaking of parallelograms induced by torsion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74CCA9-74E0-4DF7-8B7E-AAC9153593DA}"/>
              </a:ext>
            </a:extLst>
          </p:cNvPr>
          <p:cNvSpPr txBox="1"/>
          <p:nvPr/>
        </p:nvSpPr>
        <p:spPr>
          <a:xfrm>
            <a:off x="9228406" y="4346917"/>
            <a:ext cx="29635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Schematic geometrical representation of the curvature, torsion and non-metricity tensors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their effect on the parallel transport of vectors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137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4A7AC7-E878-4B65-B295-974051C4F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6171077" cy="54759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62FE8B-4F3C-4B02-A8D7-0093584248DF}"/>
              </a:ext>
            </a:extLst>
          </p:cNvPr>
          <p:cNvSpPr txBox="1"/>
          <p:nvPr/>
        </p:nvSpPr>
        <p:spPr>
          <a:xfrm>
            <a:off x="257857" y="5721588"/>
            <a:ext cx="6171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Relation between different metric-affine geometries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1D25671-7704-4764-B7FF-AE6B4DB304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1077" y="-1"/>
            <a:ext cx="6020924" cy="55713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1762DF4-1BA8-4846-979D-9D600D775FB4}"/>
              </a:ext>
            </a:extLst>
          </p:cNvPr>
          <p:cNvSpPr txBox="1"/>
          <p:nvPr/>
        </p:nvSpPr>
        <p:spPr>
          <a:xfrm>
            <a:off x="6836898" y="5767755"/>
            <a:ext cx="5205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of metric-affine geometries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972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560A4E4-ABD4-45B3-B7D0-819F486C5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4323"/>
            <a:ext cx="5516743" cy="52979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8F23A18-3D52-47E6-8530-F8426102ECDD}"/>
                  </a:ext>
                </a:extLst>
              </p:cNvPr>
              <p:cNvSpPr txBox="1"/>
              <p:nvPr/>
            </p:nvSpPr>
            <p:spPr>
              <a:xfrm>
                <a:off x="1" y="5887036"/>
                <a:ext cx="5516742" cy="965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Graphical representation of the tetrad, reduced to a 2 dimensional model manifold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ru-RU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8F23A18-3D52-47E6-8530-F8426102EC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5887036"/>
                <a:ext cx="5516742" cy="965392"/>
              </a:xfrm>
              <a:prstGeom prst="rect">
                <a:avLst/>
              </a:prstGeom>
              <a:blipFill>
                <a:blip r:embed="rId3"/>
                <a:stretch>
                  <a:fillRect l="-884" t="-3797" b="-6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8930B1E-F0EC-44AA-A117-2CE83FD2CA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5259" y="681037"/>
            <a:ext cx="4098634" cy="5947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C09FA8-1D11-4310-BBAA-EEEF0A3D67BB}"/>
              </a:ext>
            </a:extLst>
          </p:cNvPr>
          <p:cNvSpPr txBox="1"/>
          <p:nvPr/>
        </p:nvSpPr>
        <p:spPr>
          <a:xfrm>
            <a:off x="6561690" y="1318589"/>
            <a:ext cx="5852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Relation between affine and spin connections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D37315D-5C2C-42A6-A1E4-81935F2CE8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1301" y="1862910"/>
            <a:ext cx="3638993" cy="54795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AA9A2D5-F8AC-48A8-8D3A-412A69C5E3DB}"/>
              </a:ext>
            </a:extLst>
          </p:cNvPr>
          <p:cNvSpPr txBox="1"/>
          <p:nvPr/>
        </p:nvSpPr>
        <p:spPr>
          <a:xfrm>
            <a:off x="7613159" y="2511964"/>
            <a:ext cx="4216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tetrad postulate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CA4FFC86-34E8-43D6-B05B-823B35A3F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41961" y="-67191"/>
            <a:ext cx="7391400" cy="70402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Tetrad  formalism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5777C61-996B-49A9-A7F9-C8A70265D2E2}"/>
                  </a:ext>
                </a:extLst>
              </p:cNvPr>
              <p:cNvSpPr txBox="1"/>
              <p:nvPr/>
            </p:nvSpPr>
            <p:spPr>
              <a:xfrm>
                <a:off x="6949439" y="3364430"/>
                <a:ext cx="4059513" cy="433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bSup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en-US" sz="2000" dirty="0" err="1"/>
                  <a:t>Weitzenböck</a:t>
                </a:r>
                <a:r>
                  <a:rPr lang="en-US" sz="2000" dirty="0"/>
                  <a:t> gauge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5777C61-996B-49A9-A7F9-C8A70265D2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9439" y="3364430"/>
                <a:ext cx="4059513" cy="433645"/>
              </a:xfrm>
              <a:prstGeom prst="rect">
                <a:avLst/>
              </a:prstGeom>
              <a:blipFill>
                <a:blip r:embed="rId6"/>
                <a:stretch>
                  <a:fillRect t="-8451" b="-183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BB693FD-3CAB-4BD3-B0C2-E807FFDE94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9439" y="4015667"/>
            <a:ext cx="3384894" cy="78936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4734A6F-6C0F-4D47-892F-DAD38027FB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49824" y="4942399"/>
            <a:ext cx="2822917" cy="74595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AFF4935-3380-4CB2-80DC-36F3D9A03FF9}"/>
              </a:ext>
            </a:extLst>
          </p:cNvPr>
          <p:cNvSpPr txBox="1"/>
          <p:nvPr/>
        </p:nvSpPr>
        <p:spPr>
          <a:xfrm>
            <a:off x="6313308" y="5825720"/>
            <a:ext cx="55167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Weitzenböck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connection and the relation between  the Levi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Civitta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connection</a:t>
            </a:r>
          </a:p>
        </p:txBody>
      </p:sp>
    </p:spTree>
    <p:extLst>
      <p:ext uri="{BB962C8B-B14F-4D97-AF65-F5344CB8AC3E}">
        <p14:creationId xmlns:p14="http://schemas.microsoft.com/office/powerpoint/2010/main" val="1896308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B454EA-2D6D-48D8-BC95-245AE9955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0000" y="-13280"/>
            <a:ext cx="7025640" cy="1048368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Teleparallel Gravity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TEGR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6BE27D5-54D8-407F-86F0-FAD620616023}"/>
                  </a:ext>
                </a:extLst>
              </p:cNvPr>
              <p:cNvSpPr txBox="1"/>
              <p:nvPr/>
            </p:nvSpPr>
            <p:spPr>
              <a:xfrm>
                <a:off x="162638" y="1959226"/>
                <a:ext cx="11612019" cy="11117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 action, considered by Einstein in absolute parallelism theory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ru-RU" sz="20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sz="200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ru-RU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ru-RU" sz="20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ru-RU" sz="200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ru-RU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ru-RU" sz="200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ru-RU" sz="200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ru-RU" sz="2000" i="1" dirty="0" err="1" smtClean="0">
                        <a:latin typeface="Cambria Math" panose="02040503050406030204" pitchFamily="18" charset="0"/>
                      </a:rPr>
                      <m:t>𝑐𝑜𝑛𝑠𝑡</m:t>
                    </m:r>
                    <m:r>
                      <a:rPr lang="ru-RU" sz="200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ru-RU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ru-RU" sz="20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ru-RU" sz="200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ru-RU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ru-RU" sz="20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ru-RU" sz="200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ru-RU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ru-RU" sz="200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invariants of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torsion tensor. For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ru-RU" sz="2000" i="1">
                        <a:latin typeface="Cambria Math" panose="02040503050406030204" pitchFamily="18" charset="0"/>
                      </a:rPr>
                      <m:t> и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equations of motion are the same as in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</a:t>
                </a:r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6BE27D5-54D8-407F-86F0-FAD6206160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38" y="1959226"/>
                <a:ext cx="11612019" cy="1111715"/>
              </a:xfrm>
              <a:prstGeom prst="rect">
                <a:avLst/>
              </a:prstGeom>
              <a:blipFill>
                <a:blip r:embed="rId2"/>
                <a:stretch>
                  <a:fillRect l="-577" t="-27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1CFF60B-B063-4575-BB82-A44B67FEF8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638" y="3040363"/>
            <a:ext cx="2816258" cy="81592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F0E2550-34D8-443F-A572-7457B3601C51}"/>
              </a:ext>
            </a:extLst>
          </p:cNvPr>
          <p:cNvSpPr txBox="1"/>
          <p:nvPr/>
        </p:nvSpPr>
        <p:spPr>
          <a:xfrm>
            <a:off x="3661568" y="3335695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Einstein-Hilbert action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6ED5FB5-AB7A-4C70-9975-ADB0E28330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8531" y="3130200"/>
            <a:ext cx="4183229" cy="81592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C57FDAA-A654-40D5-989E-5164B8A401FE}"/>
              </a:ext>
            </a:extLst>
          </p:cNvPr>
          <p:cNvSpPr txBox="1"/>
          <p:nvPr/>
        </p:nvSpPr>
        <p:spPr>
          <a:xfrm>
            <a:off x="7048531" y="4015738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Teleparallel action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310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3343B0-C0AF-452D-92BD-36A36B309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084" y="239152"/>
            <a:ext cx="11802793" cy="843132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Modified Teleparallel Gravity Theories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26E6EC69-879A-4749-A7D0-DE08BE935395}"/>
              </a:ext>
            </a:extLst>
          </p:cNvPr>
          <p:cNvSpPr/>
          <p:nvPr/>
        </p:nvSpPr>
        <p:spPr>
          <a:xfrm>
            <a:off x="548639" y="1738531"/>
            <a:ext cx="3235569" cy="157558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Changing geometry (Non-Riemannian geometry)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C6A1B7E-DE79-4409-A28F-C5B030FE8982}"/>
              </a:ext>
            </a:extLst>
          </p:cNvPr>
          <p:cNvSpPr/>
          <p:nvPr/>
        </p:nvSpPr>
        <p:spPr>
          <a:xfrm>
            <a:off x="4611858" y="1738532"/>
            <a:ext cx="3235569" cy="157558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Adding invariants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Higher-order theories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27545CEE-4F71-4D96-9A29-739D1FFC927E}"/>
              </a:ext>
            </a:extLst>
          </p:cNvPr>
          <p:cNvSpPr/>
          <p:nvPr/>
        </p:nvSpPr>
        <p:spPr>
          <a:xfrm>
            <a:off x="8675076" y="1738533"/>
            <a:ext cx="3235569" cy="157558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Quantization (Quantum gravity theories)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C7EB7E0F-9C05-4C10-8B97-52D829BD3D89}"/>
              </a:ext>
            </a:extLst>
          </p:cNvPr>
          <p:cNvSpPr/>
          <p:nvPr/>
        </p:nvSpPr>
        <p:spPr>
          <a:xfrm>
            <a:off x="548639" y="3970359"/>
            <a:ext cx="3235569" cy="157558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Adding new fields (Tensor-vector-scalar theories)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0E9D64E6-2A54-489F-A1DC-1AC6C7BB852C}"/>
              </a:ext>
            </a:extLst>
          </p:cNvPr>
          <p:cNvSpPr/>
          <p:nvPr/>
        </p:nvSpPr>
        <p:spPr>
          <a:xfrm>
            <a:off x="8675075" y="3970363"/>
            <a:ext cx="3235569" cy="157558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Changing dimension (D-dimensional theories)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9687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4154</TotalTime>
  <Words>975</Words>
  <Application>Microsoft Office PowerPoint</Application>
  <PresentationFormat>Широкоэкранный</PresentationFormat>
  <Paragraphs>108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Tahoma</vt:lpstr>
      <vt:lpstr>Times New Roman</vt:lpstr>
      <vt:lpstr>Тема Office</vt:lpstr>
      <vt:lpstr>The exact solutions in cosmological models based on  the Teleparallel Gravity</vt:lpstr>
      <vt:lpstr>Abstract</vt:lpstr>
      <vt:lpstr>General Relativity Theory (GR)</vt:lpstr>
      <vt:lpstr>Construction principles of GR modifications</vt:lpstr>
      <vt:lpstr>    Characteristic tensors</vt:lpstr>
      <vt:lpstr>Презентация PowerPoint</vt:lpstr>
      <vt:lpstr>     Tetrad  formalism</vt:lpstr>
      <vt:lpstr>Teleparallel Gravity (TEGR)</vt:lpstr>
      <vt:lpstr>Modified Teleparallel Gravity Theories</vt:lpstr>
      <vt:lpstr>f(T) cosmology</vt:lpstr>
      <vt:lpstr>Generalized scalar-torsion gravity</vt:lpstr>
      <vt:lpstr>Cosmological background</vt:lpstr>
      <vt:lpstr>Slow-roll parameters</vt:lpstr>
      <vt:lpstr>Exact solutions</vt:lpstr>
      <vt:lpstr>Презентация PowerPoint</vt:lpstr>
      <vt:lpstr>Презентация PowerPoint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Телепараллельная гравитация и её расширения</dc:title>
  <dc:creator>Brooks</dc:creator>
  <cp:lastModifiedBy>Евгений Станиславович Денцель</cp:lastModifiedBy>
  <cp:revision>478</cp:revision>
  <dcterms:created xsi:type="dcterms:W3CDTF">2022-02-24T03:36:33Z</dcterms:created>
  <dcterms:modified xsi:type="dcterms:W3CDTF">2022-06-21T06:21:03Z</dcterms:modified>
</cp:coreProperties>
</file>